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notesSlides/notesSlide1.xml" ContentType="application/vnd.openxmlformats-officedocument.presentationml.notesSlide+xml"/>
  <Override PartName="/ppt/ink/ink2.xml" ContentType="application/inkml+xml"/>
  <Override PartName="/ppt/notesSlides/notesSlide2.xml" ContentType="application/vnd.openxmlformats-officedocument.presentationml.notesSlide+xml"/>
  <Override PartName="/ppt/ink/ink3.xml" ContentType="application/inkml+xml"/>
  <Override PartName="/ppt/notesSlides/notesSlide3.xml" ContentType="application/vnd.openxmlformats-officedocument.presentationml.notesSlide+xml"/>
  <Override PartName="/ppt/ink/ink4.xml" ContentType="application/inkml+xml"/>
  <Override PartName="/ppt/notesSlides/notesSlide4.xml" ContentType="application/vnd.openxmlformats-officedocument.presentationml.notesSlide+xml"/>
  <Override PartName="/ppt/ink/ink5.xml" ContentType="application/inkml+xml"/>
  <Override PartName="/ppt/notesSlides/notesSlide5.xml" ContentType="application/vnd.openxmlformats-officedocument.presentationml.notesSlide+xml"/>
  <Override PartName="/ppt/ink/ink6.xml" ContentType="application/inkml+xml"/>
  <Override PartName="/ppt/notesSlides/notesSlide6.xml" ContentType="application/vnd.openxmlformats-officedocument.presentationml.notesSlide+xml"/>
  <Override PartName="/ppt/ink/ink7.xml" ContentType="application/inkml+xml"/>
  <Override PartName="/ppt/notesSlides/notesSlide7.xml" ContentType="application/vnd.openxmlformats-officedocument.presentationml.notesSlide+xml"/>
  <Override PartName="/ppt/ink/ink8.xml" ContentType="application/inkml+xml"/>
  <Override PartName="/ppt/notesSlides/notesSlide8.xml" ContentType="application/vnd.openxmlformats-officedocument.presentationml.notesSlide+xml"/>
  <Override PartName="/ppt/ink/ink9.xml" ContentType="application/inkml+xml"/>
  <Override PartName="/ppt/notesSlides/notesSlide9.xml" ContentType="application/vnd.openxmlformats-officedocument.presentationml.notesSlide+xml"/>
  <Override PartName="/ppt/ink/ink10.xml" ContentType="application/inkml+xml"/>
  <Override PartName="/ppt/notesSlides/notesSlide10.xml" ContentType="application/vnd.openxmlformats-officedocument.presentationml.notesSlide+xml"/>
  <Override PartName="/ppt/ink/ink11.xml" ContentType="application/inkml+xml"/>
  <Override PartName="/ppt/notesSlides/notesSlide11.xml" ContentType="application/vnd.openxmlformats-officedocument.presentationml.notesSlide+xml"/>
  <Override PartName="/ppt/ink/ink12.xml" ContentType="application/inkml+xml"/>
  <Override PartName="/ppt/notesSlides/notesSlide12.xml" ContentType="application/vnd.openxmlformats-officedocument.presentationml.notesSlide+xml"/>
  <Override PartName="/ppt/ink/ink1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15"/>
  </p:notesMasterIdLst>
  <p:sldIdLst>
    <p:sldId id="256" r:id="rId2"/>
    <p:sldId id="257" r:id="rId3"/>
    <p:sldId id="260" r:id="rId4"/>
    <p:sldId id="261" r:id="rId5"/>
    <p:sldId id="263" r:id="rId6"/>
    <p:sldId id="262" r:id="rId7"/>
    <p:sldId id="266" r:id="rId8"/>
    <p:sldId id="264" r:id="rId9"/>
    <p:sldId id="268" r:id="rId10"/>
    <p:sldId id="265" r:id="rId11"/>
    <p:sldId id="267"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45" autoAdjust="0"/>
    <p:restoredTop sz="88719" autoAdjust="0"/>
  </p:normalViewPr>
  <p:slideViewPr>
    <p:cSldViewPr snapToGrid="0">
      <p:cViewPr varScale="1">
        <p:scale>
          <a:sx n="126" d="100"/>
          <a:sy n="126" d="100"/>
        </p:scale>
        <p:origin x="559" y="6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30T04:00:44.51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9T20:47:01.749"/>
    </inkml:context>
    <inkml:brush xml:id="br0">
      <inkml:brushProperty name="width" value="0.05" units="cm"/>
      <inkml:brushProperty name="height" value="0.05" units="cm"/>
    </inkml:brush>
  </inkml:definitions>
  <inkml:trace contextRef="#ctx0" brushRef="#br0">1 0 32</inkml:trace>
</inkml:ink>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503C4E-3125-4850-87AD-4579769B795C}" type="datetimeFigureOut">
              <a:rPr lang="en-US" smtClean="0"/>
              <a:t>10/29/2022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D07AAF-63B8-4597-9917-EC1291210F8F}" type="slidenum">
              <a:rPr lang="en-US" smtClean="0"/>
              <a:t>‹#›</a:t>
            </a:fld>
            <a:endParaRPr lang="en-US"/>
          </a:p>
        </p:txBody>
      </p:sp>
    </p:spTree>
    <p:extLst>
      <p:ext uri="{BB962C8B-B14F-4D97-AF65-F5344CB8AC3E}">
        <p14:creationId xmlns:p14="http://schemas.microsoft.com/office/powerpoint/2010/main" val="389210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 slide – describe the format of the presentation and expectations of the presentation as well as the general level of interaction expected from the participants. </a:t>
            </a:r>
          </a:p>
          <a:p>
            <a:r>
              <a:rPr lang="en-US" dirty="0"/>
              <a:t>- Speak about the organization and its past success based on teamwork and how it can continue to lead us to meet our goal and potentially exceed goals and expectations if we are all on the same page working towards the same goal. </a:t>
            </a:r>
          </a:p>
          <a:p>
            <a:r>
              <a:rPr lang="en-US" dirty="0"/>
              <a:t>- Introduce myself and department if presentation is part of a team as well as my background; explain how my background and my team can help come up with solutions and make positive changes to this problem that the organization is currently facing. </a:t>
            </a:r>
          </a:p>
          <a:p>
            <a:r>
              <a:rPr lang="en-US" dirty="0"/>
              <a:t>- After introduction briefly explain that the website currently used by the organization is not currently tracking visitors and it is currently at a disadvantage, but it can benefit from tracking visitor.</a:t>
            </a:r>
          </a:p>
        </p:txBody>
      </p:sp>
      <p:sp>
        <p:nvSpPr>
          <p:cNvPr id="4" name="Slide Number Placeholder 3"/>
          <p:cNvSpPr>
            <a:spLocks noGrp="1"/>
          </p:cNvSpPr>
          <p:nvPr>
            <p:ph type="sldNum" sz="quarter" idx="5"/>
          </p:nvPr>
        </p:nvSpPr>
        <p:spPr/>
        <p:txBody>
          <a:bodyPr/>
          <a:lstStyle/>
          <a:p>
            <a:fld id="{F5D07AAF-63B8-4597-9917-EC1291210F8F}" type="slidenum">
              <a:rPr lang="en-US" smtClean="0"/>
              <a:t>2</a:t>
            </a:fld>
            <a:endParaRPr lang="en-US"/>
          </a:p>
        </p:txBody>
      </p:sp>
    </p:spTree>
    <p:extLst>
      <p:ext uri="{BB962C8B-B14F-4D97-AF65-F5344CB8AC3E}">
        <p14:creationId xmlns:p14="http://schemas.microsoft.com/office/powerpoint/2010/main" val="41588823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the resources required in order to attract new traffic and be able to track the users and donors. Emphasize that it will be important to spend money on resources in order to make the changes possible and work with the executives in order to approve of these changes. Discuss the impact on budget for the following:</a:t>
            </a:r>
          </a:p>
          <a:p>
            <a:pPr marL="171450" indent="-171450">
              <a:buFontTx/>
              <a:buChar char="-"/>
            </a:pPr>
            <a:r>
              <a:rPr lang="en-US" dirty="0"/>
              <a:t>Hardware, Software and Personnel– should not see much of a difference, most changes will be made online through the websites programming language by the website developers and the technology involved to make these changes should not require an increase of personnel.  Software will not be a huge issue as well, if there are web analysts in the organization than it can be safe to assume that they are using some sort of web analytics tool. Make sure there is a compatibility with what is trying to be accomplished and the current software and convey to the audience that the software has been confirmed to work with the new changes.</a:t>
            </a:r>
          </a:p>
          <a:p>
            <a:pPr marL="171450" indent="-171450">
              <a:buFontTx/>
              <a:buChar char="-"/>
            </a:pPr>
            <a:r>
              <a:rPr lang="en-US" dirty="0"/>
              <a:t>Cost (other) – the most significant cost will be in marketing and advertising, this will have to be figured out by the marketing team and decisions will have to be made on how much to spend. The web analysts will provide reports with changes in performance when the marketing strategy changes and is executed providing feedback as to how the changes are affecting the donations.</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F5D07AAF-63B8-4597-9917-EC1291210F8F}" type="slidenum">
              <a:rPr lang="en-US" smtClean="0"/>
              <a:t>11</a:t>
            </a:fld>
            <a:endParaRPr lang="en-US"/>
          </a:p>
        </p:txBody>
      </p:sp>
    </p:spTree>
    <p:extLst>
      <p:ext uri="{BB962C8B-B14F-4D97-AF65-F5344CB8AC3E}">
        <p14:creationId xmlns:p14="http://schemas.microsoft.com/office/powerpoint/2010/main" val="813525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Wrap up the presentation by touching on how the organization and the website will look with web traffic tracking enabled. Discuss the implementations discussed in prior slides on how the website will track traffic and why it will be tracking traffic. </a:t>
            </a:r>
            <a:r>
              <a:rPr lang="en-US" dirty="0" err="1"/>
              <a:t>Remphasize</a:t>
            </a:r>
            <a:r>
              <a:rPr lang="en-US" dirty="0"/>
              <a:t> that retaining donors and seeking new donors can be achieved through traffic tracking and although both require different means, it is easily achievable. Discuss how moving forward there should be campaigns that focus on getting past donors to donate again as if there is accurate data that shows this is the path that requires the least amount of effort if steps are taken to facilitate the ease of donating for our past donors. </a:t>
            </a:r>
          </a:p>
        </p:txBody>
      </p:sp>
      <p:sp>
        <p:nvSpPr>
          <p:cNvPr id="4" name="Slide Number Placeholder 3"/>
          <p:cNvSpPr>
            <a:spLocks noGrp="1"/>
          </p:cNvSpPr>
          <p:nvPr>
            <p:ph type="sldNum" sz="quarter" idx="5"/>
          </p:nvPr>
        </p:nvSpPr>
        <p:spPr/>
        <p:txBody>
          <a:bodyPr/>
          <a:lstStyle/>
          <a:p>
            <a:fld id="{F5D07AAF-63B8-4597-9917-EC1291210F8F}" type="slidenum">
              <a:rPr lang="en-US" smtClean="0"/>
              <a:t>12</a:t>
            </a:fld>
            <a:endParaRPr lang="en-US"/>
          </a:p>
        </p:txBody>
      </p:sp>
    </p:spTree>
    <p:extLst>
      <p:ext uri="{BB962C8B-B14F-4D97-AF65-F5344CB8AC3E}">
        <p14:creationId xmlns:p14="http://schemas.microsoft.com/office/powerpoint/2010/main" val="3235540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D07AAF-63B8-4597-9917-EC1291210F8F}" type="slidenum">
              <a:rPr lang="en-US" smtClean="0"/>
              <a:t>13</a:t>
            </a:fld>
            <a:endParaRPr lang="en-US"/>
          </a:p>
        </p:txBody>
      </p:sp>
    </p:spTree>
    <p:extLst>
      <p:ext uri="{BB962C8B-B14F-4D97-AF65-F5344CB8AC3E}">
        <p14:creationId xmlns:p14="http://schemas.microsoft.com/office/powerpoint/2010/main" val="1918083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on this slide that the organization is facing an issue when it comes to tracking visitors and provide data (if any exists) as proof that the issue exists and can be changed to provide a positive outcome for the organization.</a:t>
            </a:r>
          </a:p>
          <a:p>
            <a:r>
              <a:rPr lang="en-US" dirty="0"/>
              <a:t>- What are we doing about tracking donors? Currently the organization is not tracking donors or visitors, and this is leading to not meeting the targeted donations from the website.</a:t>
            </a:r>
          </a:p>
          <a:p>
            <a:r>
              <a:rPr lang="en-US" dirty="0"/>
              <a:t>- Figure out what the organization wants to do about tracking visitors/donors and make a hard pitch backed by the web analysts as to why the organization should be tracking donors and what types of results to expect from tracking donors. Reference future slides to provide examples of benefits of tracking visitors.</a:t>
            </a:r>
          </a:p>
          <a:p>
            <a:r>
              <a:rPr lang="en-US" dirty="0"/>
              <a:t>- Explain how visitors and donors can be tracked on the website and iterate that there is a high ceiling when it comes to tracking visitors with little downside to making this change while staying stagnate can be detrimental to the organization.</a:t>
            </a:r>
          </a:p>
        </p:txBody>
      </p:sp>
      <p:sp>
        <p:nvSpPr>
          <p:cNvPr id="4" name="Slide Number Placeholder 3"/>
          <p:cNvSpPr>
            <a:spLocks noGrp="1"/>
          </p:cNvSpPr>
          <p:nvPr>
            <p:ph type="sldNum" sz="quarter" idx="5"/>
          </p:nvPr>
        </p:nvSpPr>
        <p:spPr/>
        <p:txBody>
          <a:bodyPr/>
          <a:lstStyle/>
          <a:p>
            <a:fld id="{F5D07AAF-63B8-4597-9917-EC1291210F8F}" type="slidenum">
              <a:rPr lang="en-US" smtClean="0"/>
              <a:t>3</a:t>
            </a:fld>
            <a:endParaRPr lang="en-US"/>
          </a:p>
        </p:txBody>
      </p:sp>
    </p:spTree>
    <p:extLst>
      <p:ext uri="{BB962C8B-B14F-4D97-AF65-F5344CB8AC3E}">
        <p14:creationId xmlns:p14="http://schemas.microsoft.com/office/powerpoint/2010/main" val="2756607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107000"/>
              </a:lnSpc>
              <a:spcBef>
                <a:spcPts val="0"/>
              </a:spcBef>
              <a:spcAft>
                <a:spcPts val="800"/>
              </a:spcAft>
              <a:buFontTx/>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On this slide describe the goals set out by our web analysts as well as seek input from the other departments and stamp out CLEAR goals for the departments and the organization.</a:t>
            </a:r>
          </a:p>
          <a:p>
            <a:pPr marL="0" marR="0" indent="0">
              <a:lnSpc>
                <a:spcPct val="107000"/>
              </a:lnSpc>
              <a:spcBef>
                <a:spcPts val="0"/>
              </a:spcBef>
              <a:spcAft>
                <a:spcPts val="800"/>
              </a:spcAft>
              <a:buFontTx/>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 Outline clear goals set by the web analysts as to how to go about implementing changes to the tracking of visitors and the rewards for tracking. Briefly touch on the goal of retaining donors and attracting new donors through tracking practices, will be able to explain in depth in later slides. </a:t>
            </a:r>
          </a:p>
          <a:p>
            <a:pPr marL="0" marR="0" indent="0">
              <a:lnSpc>
                <a:spcPct val="107000"/>
              </a:lnSpc>
              <a:spcBef>
                <a:spcPts val="0"/>
              </a:spcBef>
              <a:spcAft>
                <a:spcPts val="800"/>
              </a:spcAft>
              <a:buFontTx/>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 Point out any obstacles that may be present, try to seek information of obstacles that may not have been predicted from the web analysts and brainstorm on obstacles and goals by asking questions to the crowd. </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Briefly open the presentation by asking the audience what kind of goals should be set to go along with the goals already stated. Seek input from the executives and marketing team as to what goals they may have that can align with tracking visitor traffic. Emphasize that tracking visitor traffic will benefit their department and the organization as a whole. </a:t>
            </a:r>
          </a:p>
        </p:txBody>
      </p:sp>
      <p:sp>
        <p:nvSpPr>
          <p:cNvPr id="4" name="Slide Number Placeholder 3"/>
          <p:cNvSpPr>
            <a:spLocks noGrp="1"/>
          </p:cNvSpPr>
          <p:nvPr>
            <p:ph type="sldNum" sz="quarter" idx="5"/>
          </p:nvPr>
        </p:nvSpPr>
        <p:spPr/>
        <p:txBody>
          <a:bodyPr/>
          <a:lstStyle/>
          <a:p>
            <a:fld id="{F5D07AAF-63B8-4597-9917-EC1291210F8F}" type="slidenum">
              <a:rPr lang="en-US" smtClean="0"/>
              <a:t>4</a:t>
            </a:fld>
            <a:endParaRPr lang="en-US"/>
          </a:p>
        </p:txBody>
      </p:sp>
    </p:spTree>
    <p:extLst>
      <p:ext uri="{BB962C8B-B14F-4D97-AF65-F5344CB8AC3E}">
        <p14:creationId xmlns:p14="http://schemas.microsoft.com/office/powerpoint/2010/main" val="1262069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this slide describe that these are the recommendations from the web analysts as it pertains to goals and what can be done to implement the necessary procedures to achieve the goals.</a:t>
            </a:r>
          </a:p>
          <a:p>
            <a:pPr marL="171450" indent="-171450">
              <a:buFontTx/>
              <a:buChar char="-"/>
            </a:pPr>
            <a:r>
              <a:rPr lang="en-US" dirty="0"/>
              <a:t>Discuss tracking systems and how they can be implemented and what type of results to expect as well as pro’s and con’s for using these tracking systems. Briefly discuss first-party tracking cookies and email solutions for achieving the following goals:</a:t>
            </a:r>
          </a:p>
          <a:p>
            <a:pPr marL="0" indent="0">
              <a:buFontTx/>
              <a:buNone/>
            </a:pPr>
            <a:r>
              <a:rPr lang="en-US" dirty="0"/>
              <a:t>    1. Retain current donors. Explain that retaining current donors is a top priority and can be achieved through tracking methods. These methods can help with marketing and as well as ease the procedures of reaching out to past donors.</a:t>
            </a:r>
          </a:p>
          <a:p>
            <a:pPr marL="0" indent="0">
              <a:buFontTx/>
              <a:buNone/>
            </a:pPr>
            <a:r>
              <a:rPr lang="en-US" dirty="0"/>
              <a:t>    2. Explain how attracting new donors can be simplified with the use of tracking systems. Briefly touch on using data to find sponsors and similar websites to help with attracting new customers. </a:t>
            </a:r>
          </a:p>
        </p:txBody>
      </p:sp>
      <p:sp>
        <p:nvSpPr>
          <p:cNvPr id="4" name="Slide Number Placeholder 3"/>
          <p:cNvSpPr>
            <a:spLocks noGrp="1"/>
          </p:cNvSpPr>
          <p:nvPr>
            <p:ph type="sldNum" sz="quarter" idx="5"/>
          </p:nvPr>
        </p:nvSpPr>
        <p:spPr/>
        <p:txBody>
          <a:bodyPr/>
          <a:lstStyle/>
          <a:p>
            <a:fld id="{F5D07AAF-63B8-4597-9917-EC1291210F8F}" type="slidenum">
              <a:rPr lang="en-US" smtClean="0"/>
              <a:t>5</a:t>
            </a:fld>
            <a:endParaRPr lang="en-US"/>
          </a:p>
        </p:txBody>
      </p:sp>
    </p:spTree>
    <p:extLst>
      <p:ext uri="{BB962C8B-B14F-4D97-AF65-F5344CB8AC3E}">
        <p14:creationId xmlns:p14="http://schemas.microsoft.com/office/powerpoint/2010/main" val="31638533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 into the deeper details of why we should be tracking visitors.</a:t>
            </a:r>
          </a:p>
          <a:p>
            <a:r>
              <a:rPr lang="en-US" dirty="0"/>
              <a:t>Explain that statistics show that roughly 90% of web traffic will go untracked and how the organization can begin the process of tracking the website traffic.</a:t>
            </a:r>
          </a:p>
          <a:p>
            <a:pPr marL="171450" indent="-171450">
              <a:buFontTx/>
              <a:buChar char="-"/>
            </a:pPr>
            <a:r>
              <a:rPr lang="en-US" dirty="0"/>
              <a:t>Explain issues surrounding privacy laws and current legislation that severely restricts third-party cookies as well as browsers moving away from the technology completely. This shift does not indicate a total abandonment of traffic tracking.</a:t>
            </a:r>
          </a:p>
          <a:p>
            <a:pPr marL="171450" indent="-171450">
              <a:buFontTx/>
              <a:buChar char="-"/>
            </a:pPr>
            <a:r>
              <a:rPr lang="en-US" dirty="0"/>
              <a:t>Briefly explain methods of tracking traffic before leading into next slide. Touch on workarounds to the legal roadblocks and indicate that the methods discussed will not bring a negative impact to the website or the organizations reputation.</a:t>
            </a:r>
          </a:p>
        </p:txBody>
      </p:sp>
      <p:sp>
        <p:nvSpPr>
          <p:cNvPr id="4" name="Slide Number Placeholder 3"/>
          <p:cNvSpPr>
            <a:spLocks noGrp="1"/>
          </p:cNvSpPr>
          <p:nvPr>
            <p:ph type="sldNum" sz="quarter" idx="5"/>
          </p:nvPr>
        </p:nvSpPr>
        <p:spPr/>
        <p:txBody>
          <a:bodyPr/>
          <a:lstStyle/>
          <a:p>
            <a:fld id="{F5D07AAF-63B8-4597-9917-EC1291210F8F}" type="slidenum">
              <a:rPr lang="en-US" smtClean="0"/>
              <a:t>6</a:t>
            </a:fld>
            <a:endParaRPr lang="en-US"/>
          </a:p>
        </p:txBody>
      </p:sp>
    </p:spTree>
    <p:extLst>
      <p:ext uri="{BB962C8B-B14F-4D97-AF65-F5344CB8AC3E}">
        <p14:creationId xmlns:p14="http://schemas.microsoft.com/office/powerpoint/2010/main" val="1943167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the importance of using email to track past donors and try to encourage donors to land onto the webpage to establish a connection that can enable first part cookies. </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Make users trackable by implementing email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subscritions</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donations available through the website. This will allow the organization to track users and be able to reach out to them when making marketing campaigns for fundraising efforts. </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Utilize zero-party data collection within the emails to encourage donors to volunteer data in the form or surveys, pools,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questionaires</a:t>
            </a:r>
            <a:r>
              <a:rPr lang="en-US" sz="1800" dirty="0">
                <a:effectLst/>
                <a:latin typeface="Calibri" panose="020F0502020204030204" pitchFamily="34" charset="0"/>
                <a:ea typeface="Calibri" panose="020F0502020204030204" pitchFamily="34" charset="0"/>
                <a:cs typeface="Times New Roman" panose="02020603050405020304" pitchFamily="18" charset="0"/>
              </a:rPr>
              <a:t>, etc. in order to obtain data that may help with fundraising efforts. The goal is to retain donors as it is cheaper to retain donors than to seek out new donors. </a:t>
            </a:r>
          </a:p>
          <a:p>
            <a:endParaRPr lang="en-US" dirty="0"/>
          </a:p>
        </p:txBody>
      </p:sp>
      <p:sp>
        <p:nvSpPr>
          <p:cNvPr id="4" name="Slide Number Placeholder 3"/>
          <p:cNvSpPr>
            <a:spLocks noGrp="1"/>
          </p:cNvSpPr>
          <p:nvPr>
            <p:ph type="sldNum" sz="quarter" idx="5"/>
          </p:nvPr>
        </p:nvSpPr>
        <p:spPr/>
        <p:txBody>
          <a:bodyPr/>
          <a:lstStyle/>
          <a:p>
            <a:fld id="{F5D07AAF-63B8-4597-9917-EC1291210F8F}" type="slidenum">
              <a:rPr lang="en-US" smtClean="0"/>
              <a:t>7</a:t>
            </a:fld>
            <a:endParaRPr lang="en-US"/>
          </a:p>
        </p:txBody>
      </p:sp>
    </p:spTree>
    <p:extLst>
      <p:ext uri="{BB962C8B-B14F-4D97-AF65-F5344CB8AC3E}">
        <p14:creationId xmlns:p14="http://schemas.microsoft.com/office/powerpoint/2010/main" val="2259142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dirty="0"/>
              <a:t>Cookies can still be a valuable asset, and although third-party cookies will no longer be an option </a:t>
            </a:r>
            <a:r>
              <a:rPr lang="en-US" sz="1800" dirty="0">
                <a:effectLst/>
                <a:latin typeface="Calibri" panose="020F0502020204030204" pitchFamily="34" charset="0"/>
                <a:ea typeface="Calibri" panose="020F0502020204030204" pitchFamily="34" charset="0"/>
                <a:cs typeface="Times New Roman" panose="02020603050405020304" pitchFamily="18" charset="0"/>
              </a:rPr>
              <a:t>without consent from the user, need to find options that are legal and will benefit the fundraising campaign of the organization.</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Use First-Party cookies which allow the website owners to collect data for analytics purposes (also allows us to store donor profile information).</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Need to make the website feel like a trusted website from a trusted organization in order to convince users to consent to allowing tracking cookies. Explicitly convey that the website uses first-party cookies what does not share information with other websites such as third-party cookies. </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Invest in plug-ins for the website that will ask for consent as well as explain the rights of the user as they gain access to the organization's website, the donors need to feel comfortable utilizing the website in order to translate that comfort level into donating. </a:t>
            </a:r>
          </a:p>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F5D07AAF-63B8-4597-9917-EC1291210F8F}" type="slidenum">
              <a:rPr lang="en-US" smtClean="0"/>
              <a:t>8</a:t>
            </a:fld>
            <a:endParaRPr lang="en-US"/>
          </a:p>
        </p:txBody>
      </p:sp>
    </p:spTree>
    <p:extLst>
      <p:ext uri="{BB962C8B-B14F-4D97-AF65-F5344CB8AC3E}">
        <p14:creationId xmlns:p14="http://schemas.microsoft.com/office/powerpoint/2010/main" val="2918570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Contextual websites is not something new, but can be used with website traffic, in particular attracting traffic. Knowing where the traffic is coming from is one aspect of tracking that can allow us to improve donations and meet our target. </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Use contextual websites with similarities to our organization to use links between the two websites to attract new customers. This strategy will rely heavily on data from web analysts to target the right websites which can lead to the highest amount of traffic with the least amount of marketing capital (depending on marketing budget/must coordinate with marketing team).</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Keywords and phrases will be used to place advertisements on these websites and it will be the first of the options discussed that will involve an increase in advertising money. </a:t>
            </a:r>
          </a:p>
          <a:p>
            <a:endParaRPr lang="en-US" dirty="0"/>
          </a:p>
        </p:txBody>
      </p:sp>
      <p:sp>
        <p:nvSpPr>
          <p:cNvPr id="4" name="Slide Number Placeholder 3"/>
          <p:cNvSpPr>
            <a:spLocks noGrp="1"/>
          </p:cNvSpPr>
          <p:nvPr>
            <p:ph type="sldNum" sz="quarter" idx="5"/>
          </p:nvPr>
        </p:nvSpPr>
        <p:spPr/>
        <p:txBody>
          <a:bodyPr/>
          <a:lstStyle/>
          <a:p>
            <a:fld id="{F5D07AAF-63B8-4597-9917-EC1291210F8F}" type="slidenum">
              <a:rPr lang="en-US" smtClean="0"/>
              <a:t>9</a:t>
            </a:fld>
            <a:endParaRPr lang="en-US"/>
          </a:p>
        </p:txBody>
      </p:sp>
    </p:spTree>
    <p:extLst>
      <p:ext uri="{BB962C8B-B14F-4D97-AF65-F5344CB8AC3E}">
        <p14:creationId xmlns:p14="http://schemas.microsoft.com/office/powerpoint/2010/main" val="1083458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 analysts collect data and use it in order to improve metrics for the organization, explain to the meeting participants how data can be used in order to bridge the gap between the lack of donations and a visible and consistent donor base.</a:t>
            </a:r>
          </a:p>
          <a:p>
            <a:pPr marL="171450" indent="-171450">
              <a:buFontTx/>
              <a:buChar char="-"/>
            </a:pPr>
            <a:r>
              <a:rPr lang="en-US" dirty="0"/>
              <a:t>Sponsorships can be built through mediums such as social media in order to increase donations. Traffic can be measured and easily determine where the inbound traffic is coming from by using a service such as Google Analytics. </a:t>
            </a:r>
            <a:r>
              <a:rPr lang="en-US" dirty="0" err="1"/>
              <a:t>Identyfying</a:t>
            </a:r>
            <a:r>
              <a:rPr lang="en-US" dirty="0"/>
              <a:t> the most successful sponsorships can be beneficial for the company to pursue and the marketing team can make a pitch to attract sponsors that are willing to donate their time and likeness for the non-profit organization.</a:t>
            </a:r>
          </a:p>
          <a:p>
            <a:pPr marL="171450" indent="-171450">
              <a:buFontTx/>
              <a:buChar char="-"/>
            </a:pPr>
            <a:r>
              <a:rPr lang="en-US" dirty="0"/>
              <a:t>Search Engine Optimization and Marketing will be two key points when it comes to tracking the traffic. Valuable metrics and data can be measured through the use of advertisements on search engines and being able to see the relationship of an advertisement campaign with donor traffic can be optimized based on the data. Optimizing the website in order to rank high on search engine results will be done from within the organization and the focus should be on website design and how to increase the ranking on the website to attract traffic. </a:t>
            </a:r>
          </a:p>
        </p:txBody>
      </p:sp>
      <p:sp>
        <p:nvSpPr>
          <p:cNvPr id="4" name="Slide Number Placeholder 3"/>
          <p:cNvSpPr>
            <a:spLocks noGrp="1"/>
          </p:cNvSpPr>
          <p:nvPr>
            <p:ph type="sldNum" sz="quarter" idx="5"/>
          </p:nvPr>
        </p:nvSpPr>
        <p:spPr/>
        <p:txBody>
          <a:bodyPr/>
          <a:lstStyle/>
          <a:p>
            <a:fld id="{F5D07AAF-63B8-4597-9917-EC1291210F8F}" type="slidenum">
              <a:rPr lang="en-US" smtClean="0"/>
              <a:t>10</a:t>
            </a:fld>
            <a:endParaRPr lang="en-US"/>
          </a:p>
        </p:txBody>
      </p:sp>
    </p:spTree>
    <p:extLst>
      <p:ext uri="{BB962C8B-B14F-4D97-AF65-F5344CB8AC3E}">
        <p14:creationId xmlns:p14="http://schemas.microsoft.com/office/powerpoint/2010/main" val="11783341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October 29, 2022</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347815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October 29, 2022</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61171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October 29, 2022</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126642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October 29, 2022</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411057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October 29, 2022</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15750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October 29, 2022</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1536171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October 29, 2022</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479942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October 29, 2022</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98113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October 29, 2022</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950131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October 29, 2022</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582333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October 29, 2022</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382645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October 29, 2022</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mc:Choice xmlns:p14="http://schemas.microsoft.com/office/powerpoint/2010/main"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1706346105"/>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7" r:id="rId7"/>
    <p:sldLayoutId id="2147483733" r:id="rId8"/>
    <p:sldLayoutId id="2147483734" r:id="rId9"/>
    <p:sldLayoutId id="2147483735" r:id="rId10"/>
    <p:sldLayoutId id="2147483736"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1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1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customXml" Target="../ink/ink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5.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customXml" Target="../ink/ink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9">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11">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5440670"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E97CDB4-E74D-BF14-79BD-AD88898589AC}"/>
              </a:ext>
            </a:extLst>
          </p:cNvPr>
          <p:cNvSpPr>
            <a:spLocks noGrp="1"/>
          </p:cNvSpPr>
          <p:nvPr>
            <p:ph type="ctrTitle"/>
          </p:nvPr>
        </p:nvSpPr>
        <p:spPr>
          <a:xfrm>
            <a:off x="5453180" y="970958"/>
            <a:ext cx="5733644" cy="1680466"/>
          </a:xfrm>
        </p:spPr>
        <p:txBody>
          <a:bodyPr>
            <a:normAutofit/>
          </a:bodyPr>
          <a:lstStyle/>
          <a:p>
            <a:r>
              <a:rPr lang="en-US" b="0" i="0" dirty="0">
                <a:solidFill>
                  <a:srgbClr val="202122"/>
                </a:solidFill>
                <a:effectLst/>
                <a:latin typeface="Lato" panose="020F0502020204030203" pitchFamily="34" charset="0"/>
              </a:rPr>
              <a:t>Tracking User Data to improve and Retain Donations</a:t>
            </a:r>
            <a:endParaRPr lang="en-US" dirty="0"/>
          </a:p>
        </p:txBody>
      </p:sp>
      <p:sp>
        <p:nvSpPr>
          <p:cNvPr id="3" name="Subtitle 2">
            <a:extLst>
              <a:ext uri="{FF2B5EF4-FFF2-40B4-BE49-F238E27FC236}">
                <a16:creationId xmlns:a16="http://schemas.microsoft.com/office/drawing/2014/main" id="{D52CB3BC-9DAE-86FD-315F-E2F84F018921}"/>
              </a:ext>
            </a:extLst>
          </p:cNvPr>
          <p:cNvSpPr>
            <a:spLocks noGrp="1"/>
          </p:cNvSpPr>
          <p:nvPr>
            <p:ph type="subTitle" idx="1"/>
          </p:nvPr>
        </p:nvSpPr>
        <p:spPr>
          <a:xfrm>
            <a:off x="266864" y="3429000"/>
            <a:ext cx="4123457" cy="1829097"/>
          </a:xfrm>
        </p:spPr>
        <p:txBody>
          <a:bodyPr>
            <a:normAutofit fontScale="70000" lnSpcReduction="20000"/>
          </a:bodyPr>
          <a:lstStyle/>
          <a:p>
            <a:r>
              <a:rPr lang="en-US" dirty="0">
                <a:solidFill>
                  <a:srgbClr val="002060"/>
                </a:solidFill>
              </a:rPr>
              <a:t>Week 8: Final Project/Assignment</a:t>
            </a:r>
          </a:p>
          <a:p>
            <a:r>
              <a:rPr lang="en-US" dirty="0">
                <a:solidFill>
                  <a:srgbClr val="002060"/>
                </a:solidFill>
              </a:rPr>
              <a:t>Reni Urquiaga</a:t>
            </a:r>
          </a:p>
          <a:p>
            <a:r>
              <a:rPr lang="en-US" dirty="0">
                <a:solidFill>
                  <a:srgbClr val="002060"/>
                </a:solidFill>
              </a:rPr>
              <a:t>American Public University System</a:t>
            </a:r>
          </a:p>
          <a:p>
            <a:r>
              <a:rPr lang="en-US" dirty="0">
                <a:solidFill>
                  <a:srgbClr val="002060"/>
                </a:solidFill>
              </a:rPr>
              <a:t>WEBD122 – Introduction to Web Analytics</a:t>
            </a:r>
          </a:p>
          <a:p>
            <a:r>
              <a:rPr lang="en-US" dirty="0">
                <a:solidFill>
                  <a:srgbClr val="002060"/>
                </a:solidFill>
              </a:rPr>
              <a:t>Dr. Chris Brown</a:t>
            </a:r>
          </a:p>
          <a:p>
            <a:r>
              <a:rPr lang="en-US" dirty="0">
                <a:solidFill>
                  <a:srgbClr val="002060"/>
                </a:solidFill>
              </a:rPr>
              <a:t>Oct. 25, 2022</a:t>
            </a:r>
          </a:p>
          <a:p>
            <a:endParaRPr lang="en-US" dirty="0"/>
          </a:p>
        </p:txBody>
      </p:sp>
      <p:pic>
        <p:nvPicPr>
          <p:cNvPr id="5" name="Picture 4" descr="Arrow&#10;&#10;Description automatically generated">
            <a:extLst>
              <a:ext uri="{FF2B5EF4-FFF2-40B4-BE49-F238E27FC236}">
                <a16:creationId xmlns:a16="http://schemas.microsoft.com/office/drawing/2014/main" id="{A33F9F15-B409-45CD-3EC2-D5B2F8C3F8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3180" y="2674971"/>
            <a:ext cx="5857124" cy="3616774"/>
          </a:xfrm>
          <a:prstGeom prst="rect">
            <a:avLst/>
          </a:prstGeom>
        </p:spPr>
      </p:pic>
    </p:spTree>
    <p:extLst>
      <p:ext uri="{BB962C8B-B14F-4D97-AF65-F5344CB8AC3E}">
        <p14:creationId xmlns:p14="http://schemas.microsoft.com/office/powerpoint/2010/main" val="3603820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fontScale="90000"/>
          </a:bodyPr>
          <a:lstStyle/>
          <a:p>
            <a:pPr algn="ctr"/>
            <a:r>
              <a:rPr lang="en-US" sz="2600" u="sng" dirty="0"/>
              <a:t>Statistics Capabilities- Attracting new donors</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dirty="0">
                <a:effectLst/>
                <a:ea typeface="Calibri" panose="020F0502020204030204" pitchFamily="34" charset="0"/>
                <a:cs typeface="Times New Roman" panose="02020603050405020304" pitchFamily="18" charset="0"/>
              </a:rPr>
              <a:t>Sponsorships</a:t>
            </a:r>
          </a:p>
          <a:p>
            <a:r>
              <a:rPr lang="en-US" dirty="0">
                <a:ea typeface="Calibri" panose="020F0502020204030204" pitchFamily="34" charset="0"/>
                <a:cs typeface="Times New Roman" panose="02020603050405020304" pitchFamily="18" charset="0"/>
              </a:rPr>
              <a:t>Search Engine Marketing and Optimization</a:t>
            </a:r>
          </a:p>
          <a:p>
            <a:r>
              <a:rPr lang="en-US" dirty="0">
                <a:effectLst/>
                <a:ea typeface="Calibri" panose="020F0502020204030204" pitchFamily="34" charset="0"/>
                <a:cs typeface="Times New Roman" panose="02020603050405020304" pitchFamily="18" charset="0"/>
              </a:rPr>
              <a:t>Improving the website in order to rank higher and attract new donors and sponsors</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3302877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a:bodyPr>
          <a:lstStyle/>
          <a:p>
            <a:pPr algn="ctr"/>
            <a:r>
              <a:rPr lang="en-US" sz="2600" u="sng" dirty="0"/>
              <a:t>Resources for tracking</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dirty="0">
                <a:effectLst/>
                <a:ea typeface="Calibri" panose="020F0502020204030204" pitchFamily="34" charset="0"/>
                <a:cs typeface="Times New Roman" panose="02020603050405020304" pitchFamily="18" charset="0"/>
              </a:rPr>
              <a:t>Hardware</a:t>
            </a:r>
          </a:p>
          <a:p>
            <a:r>
              <a:rPr lang="en-US" dirty="0">
                <a:ea typeface="Calibri" panose="020F0502020204030204" pitchFamily="34" charset="0"/>
                <a:cs typeface="Times New Roman" panose="02020603050405020304" pitchFamily="18" charset="0"/>
              </a:rPr>
              <a:t>Software</a:t>
            </a:r>
          </a:p>
          <a:p>
            <a:r>
              <a:rPr lang="en-US" dirty="0">
                <a:ea typeface="Calibri" panose="020F0502020204030204" pitchFamily="34" charset="0"/>
                <a:cs typeface="Times New Roman" panose="02020603050405020304" pitchFamily="18" charset="0"/>
              </a:rPr>
              <a:t>Personnel</a:t>
            </a:r>
          </a:p>
          <a:p>
            <a:r>
              <a:rPr lang="en-US" dirty="0">
                <a:effectLst/>
                <a:ea typeface="Calibri" panose="020F0502020204030204" pitchFamily="34" charset="0"/>
                <a:cs typeface="Times New Roman" panose="02020603050405020304" pitchFamily="18" charset="0"/>
              </a:rPr>
              <a:t>Cost</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1398124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a:bodyPr>
          <a:lstStyle/>
          <a:p>
            <a:pPr algn="ctr"/>
            <a:r>
              <a:rPr lang="en-US" sz="2600" u="sng" dirty="0"/>
              <a:t>Conclusion</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dirty="0">
                <a:effectLst/>
                <a:ea typeface="Calibri" panose="020F0502020204030204" pitchFamily="34" charset="0"/>
                <a:cs typeface="Times New Roman" panose="02020603050405020304" pitchFamily="18" charset="0"/>
              </a:rPr>
              <a:t>What we will be doing to track customers?</a:t>
            </a:r>
          </a:p>
          <a:p>
            <a:r>
              <a:rPr lang="en-US" dirty="0">
                <a:ea typeface="Calibri" panose="020F0502020204030204" pitchFamily="34" charset="0"/>
                <a:cs typeface="Times New Roman" panose="02020603050405020304" pitchFamily="18" charset="0"/>
              </a:rPr>
              <a:t>Why will we track website traffic?</a:t>
            </a:r>
          </a:p>
          <a:p>
            <a:r>
              <a:rPr lang="en-US" dirty="0">
                <a:effectLst/>
                <a:ea typeface="Calibri" panose="020F0502020204030204" pitchFamily="34" charset="0"/>
                <a:cs typeface="Times New Roman" panose="02020603050405020304" pitchFamily="18" charset="0"/>
              </a:rPr>
              <a:t>How</a:t>
            </a:r>
            <a:r>
              <a:rPr lang="en-US" dirty="0">
                <a:ea typeface="Calibri" panose="020F0502020204030204" pitchFamily="34" charset="0"/>
                <a:cs typeface="Times New Roman" panose="02020603050405020304" pitchFamily="18" charset="0"/>
              </a:rPr>
              <a:t> will we track website traffic?</a:t>
            </a:r>
            <a:endParaRPr lang="en-US" dirty="0">
              <a:effectLst/>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1021962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15" name="Ink 14">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15" name="Ink 14">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17" name="Rectangle 16">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02473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82150" y="145900"/>
            <a:ext cx="6967181" cy="1216024"/>
          </a:xfrm>
        </p:spPr>
        <p:txBody>
          <a:bodyPr vert="horz" lIns="91440" tIns="45720" rIns="91440" bIns="45720" rtlCol="0" anchor="ctr">
            <a:normAutofit/>
          </a:bodyPr>
          <a:lstStyle/>
          <a:p>
            <a:pPr algn="ctr"/>
            <a:r>
              <a:rPr lang="en-US" u="sng" dirty="0"/>
              <a:t>References</a:t>
            </a:r>
          </a:p>
        </p:txBody>
      </p:sp>
      <p:sp>
        <p:nvSpPr>
          <p:cNvPr id="3" name="Content Placeholder 2">
            <a:extLst>
              <a:ext uri="{FF2B5EF4-FFF2-40B4-BE49-F238E27FC236}">
                <a16:creationId xmlns:a16="http://schemas.microsoft.com/office/drawing/2014/main" id="{E37D5A62-E77C-083A-1484-2081EED88406}"/>
              </a:ext>
            </a:extLst>
          </p:cNvPr>
          <p:cNvSpPr>
            <a:spLocks noGrp="1"/>
          </p:cNvSpPr>
          <p:nvPr>
            <p:ph type="body" orient="vert" idx="1"/>
          </p:nvPr>
        </p:nvSpPr>
        <p:spPr>
          <a:xfrm>
            <a:off x="1050879" y="2147356"/>
            <a:ext cx="6967181" cy="4107021"/>
          </a:xfrm>
        </p:spPr>
        <p:txBody>
          <a:bodyPr vert="horz" lIns="91440" tIns="45720" rIns="91440" bIns="45720" rtlCol="0">
            <a:normAutofit/>
          </a:bodyPr>
          <a:lstStyle/>
          <a:p>
            <a:endParaRPr lang="en-US" dirty="0"/>
          </a:p>
          <a:p>
            <a:endParaRPr lang="en-US" dirty="0">
              <a:effectLst/>
            </a:endParaRPr>
          </a:p>
          <a:p>
            <a:endParaRPr lang="en-US" dirty="0">
              <a:effectLst/>
            </a:endParaRPr>
          </a:p>
          <a:p>
            <a:pPr marL="0" indent="0">
              <a:buNone/>
            </a:pPr>
            <a:endParaRPr lang="en-US" dirty="0"/>
          </a:p>
        </p:txBody>
      </p:sp>
      <p:pic>
        <p:nvPicPr>
          <p:cNvPr id="4" name="Picture 3">
            <a:extLst>
              <a:ext uri="{FF2B5EF4-FFF2-40B4-BE49-F238E27FC236}">
                <a16:creationId xmlns:a16="http://schemas.microsoft.com/office/drawing/2014/main" id="{77B9E8B0-07E4-1D3C-7814-56EB13AA5E5F}"/>
              </a:ext>
            </a:extLst>
          </p:cNvPr>
          <p:cNvPicPr>
            <a:picLocks noChangeAspect="1"/>
          </p:cNvPicPr>
          <p:nvPr/>
        </p:nvPicPr>
        <p:blipFill rotWithShape="1">
          <a:blip r:embed="rId6"/>
          <a:srcRect l="15083" r="16374" b="1"/>
          <a:stretch/>
        </p:blipFill>
        <p:spPr>
          <a:xfrm>
            <a:off x="7968222" y="2"/>
            <a:ext cx="4223778" cy="6865951"/>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8215" y="5492093"/>
            <a:ext cx="1969669" cy="1216025"/>
          </a:xfrm>
          <a:prstGeom prst="rect">
            <a:avLst/>
          </a:prstGeom>
        </p:spPr>
      </p:pic>
      <p:sp>
        <p:nvSpPr>
          <p:cNvPr id="5" name="TextBox 4">
            <a:extLst>
              <a:ext uri="{FF2B5EF4-FFF2-40B4-BE49-F238E27FC236}">
                <a16:creationId xmlns:a16="http://schemas.microsoft.com/office/drawing/2014/main" id="{8E774EDC-9BAB-EC5D-B500-C015B9D63904}"/>
              </a:ext>
            </a:extLst>
          </p:cNvPr>
          <p:cNvSpPr txBox="1"/>
          <p:nvPr/>
        </p:nvSpPr>
        <p:spPr>
          <a:xfrm>
            <a:off x="163190" y="1287094"/>
            <a:ext cx="7432209" cy="7694414"/>
          </a:xfrm>
          <a:prstGeom prst="rect">
            <a:avLst/>
          </a:prstGeom>
          <a:noFill/>
        </p:spPr>
        <p:txBody>
          <a:bodyPr wrap="square" rtlCol="0">
            <a:spAutoFit/>
          </a:bodyPr>
          <a:lstStyle/>
          <a:p>
            <a:pPr indent="-457200"/>
            <a:r>
              <a:rPr lang="en-US" sz="1400" dirty="0"/>
              <a:t>Bennett, E. ., &amp; Lewis, A. . (n.d.). Taking the cookie: what nonprofits need to 	know about the latest ICO guidance. </a:t>
            </a:r>
            <a:r>
              <a:rPr lang="en-US" sz="1400" dirty="0" err="1"/>
              <a:t>Torchbox</a:t>
            </a:r>
            <a:r>
              <a:rPr lang="en-US" sz="1400" dirty="0"/>
              <a:t>. Retrieved October 30, 2022, from https://torchbox.com/blog/what-nonprofits-need-know-about-latest-ico-guidance/</a:t>
            </a:r>
          </a:p>
          <a:p>
            <a:endParaRPr lang="en-US" sz="1400" dirty="0"/>
          </a:p>
          <a:p>
            <a:r>
              <a:rPr lang="en-US" sz="1400" dirty="0"/>
              <a:t>Cookies Policy. (n.d.). Profitable Nonprofit. Retrieved October 30, 2022, from https://profitable-nonprofit.com/cookies-policy</a:t>
            </a:r>
          </a:p>
          <a:p>
            <a:endParaRPr lang="en-US" sz="1400" dirty="0"/>
          </a:p>
          <a:p>
            <a:r>
              <a:rPr lang="en-US" sz="1400" dirty="0"/>
              <a:t>Leeper, J. (2021, May 21). All you need to know about cookies and consent. Charity Digital. https://charitydigital.org.uk/topics/topics/all-you-need-to-know-about-cookies-and-consent-8847</a:t>
            </a:r>
          </a:p>
          <a:p>
            <a:endParaRPr lang="en-US" sz="1400" dirty="0"/>
          </a:p>
          <a:p>
            <a:r>
              <a:rPr lang="en-US" sz="1400" dirty="0"/>
              <a:t>Lowe, A. (n.d.). Don’t Get Left Behind in a Cookie-Less Future. Retrieved October 30, 2022, from https://www.thdinc.com/blog/how-nonprofits-can-prepare-for-a-cookie-less-future</a:t>
            </a:r>
          </a:p>
          <a:p>
            <a:endParaRPr lang="en-US" sz="1400" dirty="0"/>
          </a:p>
          <a:p>
            <a:r>
              <a:rPr lang="en-US" sz="1400" dirty="0">
                <a:effectLst/>
              </a:rPr>
              <a:t>Jonathan Sills, VP Digital &amp; New Media Strategy. (n.d.). </a:t>
            </a:r>
            <a:r>
              <a:rPr lang="en-US" sz="1400" i="1" dirty="0">
                <a:effectLst/>
              </a:rPr>
              <a:t>A Future Without Cookies: How Bad Will It Be for Your Charity?</a:t>
            </a:r>
            <a:r>
              <a:rPr lang="en-US" sz="1400" dirty="0">
                <a:effectLst/>
              </a:rPr>
              <a:t> </a:t>
            </a:r>
            <a:r>
              <a:rPr lang="en-US" sz="1400" dirty="0" err="1">
                <a:effectLst/>
              </a:rPr>
              <a:t>TrueSense</a:t>
            </a:r>
            <a:r>
              <a:rPr lang="en-US" sz="1400" dirty="0">
                <a:effectLst/>
              </a:rPr>
              <a:t> Marketing. Retrieved October 30, 2022, from https://www.truesense.com/blog/a-future-without-cookies-how-bad-will-it-be-for-your-charity</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58850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065725" y="1086409"/>
            <a:ext cx="3937094" cy="1216024"/>
          </a:xfrm>
        </p:spPr>
        <p:txBody>
          <a:bodyPr vert="horz" lIns="91440" tIns="45720" rIns="91440" bIns="45720" rtlCol="0" anchor="ctr">
            <a:normAutofit/>
          </a:bodyPr>
          <a:lstStyle/>
          <a:p>
            <a:pPr algn="ctr"/>
            <a:r>
              <a:rPr lang="en-US" sz="2600" u="sng" dirty="0"/>
              <a:t>Introduction</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pPr marL="0" indent="0" algn="ctr">
              <a:buNone/>
            </a:pPr>
            <a:r>
              <a:rPr lang="en-US" u="sng" dirty="0"/>
              <a:t>Presenter</a:t>
            </a:r>
          </a:p>
          <a:p>
            <a:pPr marL="0" indent="0" algn="ctr">
              <a:buNone/>
            </a:pPr>
            <a:r>
              <a:rPr lang="en-US" dirty="0"/>
              <a:t>Reni Urquiaga</a:t>
            </a:r>
          </a:p>
          <a:p>
            <a:pPr marL="0" indent="0" algn="ctr">
              <a:buNone/>
            </a:pPr>
            <a:r>
              <a:rPr lang="en-US" dirty="0"/>
              <a:t>Web Analyst</a:t>
            </a:r>
          </a:p>
          <a:p>
            <a:endParaRPr lang="en-US" dirty="0"/>
          </a:p>
          <a:p>
            <a:pPr marL="0" indent="0" algn="ctr">
              <a:buNone/>
            </a:pPr>
            <a:r>
              <a:rPr lang="en-US" u="sng" dirty="0"/>
              <a:t>Presentation Objective</a:t>
            </a:r>
          </a:p>
          <a:p>
            <a:pPr marL="0" indent="0">
              <a:buNone/>
            </a:pPr>
            <a:r>
              <a:rPr lang="en-US" dirty="0"/>
              <a:t>Having a website without visitor tracking is unacceptable and a change should be made in order to track donors. </a:t>
            </a:r>
          </a:p>
          <a:p>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080323" y="5491287"/>
            <a:ext cx="1969669" cy="1216025"/>
          </a:xfrm>
          <a:prstGeom prst="rect">
            <a:avLst/>
          </a:prstGeom>
        </p:spPr>
      </p:pic>
    </p:spTree>
    <p:extLst>
      <p:ext uri="{BB962C8B-B14F-4D97-AF65-F5344CB8AC3E}">
        <p14:creationId xmlns:p14="http://schemas.microsoft.com/office/powerpoint/2010/main" val="29143443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fontScale="90000"/>
          </a:bodyPr>
          <a:lstStyle/>
          <a:p>
            <a:pPr algn="ctr"/>
            <a:r>
              <a:rPr lang="en-US" sz="2600" u="sng" dirty="0"/>
              <a:t>What issue are we Facing?</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sz="1800" dirty="0"/>
              <a:t>What are we doing about tracking donors?</a:t>
            </a:r>
          </a:p>
          <a:p>
            <a:r>
              <a:rPr lang="en-US" sz="1800" dirty="0"/>
              <a:t>What do we want to do about tracking donors?</a:t>
            </a:r>
          </a:p>
          <a:p>
            <a:r>
              <a:rPr lang="en-US" sz="1800" dirty="0"/>
              <a:t>How are we going to track donors?</a:t>
            </a:r>
          </a:p>
          <a:p>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1189042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fontScale="90000"/>
          </a:bodyPr>
          <a:lstStyle/>
          <a:p>
            <a:pPr algn="ctr"/>
            <a:r>
              <a:rPr lang="en-US" sz="2600" u="sng" dirty="0"/>
              <a:t>Input for resolving issue</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dirty="0"/>
              <a:t>Clear goals for tracking</a:t>
            </a:r>
          </a:p>
          <a:p>
            <a:r>
              <a:rPr lang="en-US" dirty="0"/>
              <a:t> Major obstacles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dirty="0">
                <a:ea typeface="Calibri" panose="020F0502020204030204" pitchFamily="34" charset="0"/>
                <a:cs typeface="Times New Roman" panose="02020603050405020304" pitchFamily="18" charset="0"/>
              </a:rPr>
              <a:t>Executive Team Input</a:t>
            </a:r>
            <a:endParaRPr lang="en-US" dirty="0">
              <a:effectLst/>
              <a:ea typeface="Calibri" panose="020F0502020204030204" pitchFamily="34" charset="0"/>
              <a:cs typeface="Times New Roman" panose="02020603050405020304" pitchFamily="18" charset="0"/>
            </a:endParaRPr>
          </a:p>
          <a:p>
            <a:r>
              <a:rPr lang="en-US" dirty="0">
                <a:ea typeface="Calibri" panose="020F0502020204030204" pitchFamily="34" charset="0"/>
                <a:cs typeface="Times New Roman" panose="02020603050405020304" pitchFamily="18" charset="0"/>
              </a:rPr>
              <a:t>Marketing Input</a:t>
            </a:r>
          </a:p>
          <a:p>
            <a:pPr marL="0"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384885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a:bodyPr>
          <a:lstStyle/>
          <a:p>
            <a:pPr algn="ctr"/>
            <a:r>
              <a:rPr lang="en-US" sz="2600" u="sng" dirty="0"/>
              <a:t>Goals for web analyst</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dirty="0"/>
              <a:t>Implement tracking system</a:t>
            </a:r>
          </a:p>
          <a:p>
            <a:r>
              <a:rPr lang="en-US" dirty="0"/>
              <a:t> Retain current donors</a:t>
            </a:r>
          </a:p>
          <a:p>
            <a:r>
              <a:rPr lang="en-US" dirty="0">
                <a:effectLst/>
                <a:ea typeface="Calibri" panose="020F0502020204030204" pitchFamily="34" charset="0"/>
                <a:cs typeface="Times New Roman" panose="02020603050405020304" pitchFamily="18" charset="0"/>
              </a:rPr>
              <a:t>Attract new donors</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1831953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a:bodyPr>
          <a:lstStyle/>
          <a:p>
            <a:pPr algn="ctr"/>
            <a:r>
              <a:rPr lang="en-US" sz="2600" u="sng" dirty="0"/>
              <a:t>Tracking Visitors</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dirty="0"/>
              <a:t>Why should we track visitors.</a:t>
            </a:r>
          </a:p>
          <a:p>
            <a:r>
              <a:rPr lang="en-US" dirty="0">
                <a:effectLst/>
                <a:ea typeface="Calibri" panose="020F0502020204030204" pitchFamily="34" charset="0"/>
                <a:cs typeface="Times New Roman" panose="02020603050405020304" pitchFamily="18" charset="0"/>
              </a:rPr>
              <a:t>Roadblocks in tracking visitors.</a:t>
            </a:r>
          </a:p>
          <a:p>
            <a:r>
              <a:rPr lang="en-US" dirty="0">
                <a:ea typeface="Calibri" panose="020F0502020204030204" pitchFamily="34" charset="0"/>
                <a:cs typeface="Times New Roman" panose="02020603050405020304" pitchFamily="18" charset="0"/>
              </a:rPr>
              <a:t>Options for tracking visitors.</a:t>
            </a:r>
            <a:endParaRPr lang="en-US" dirty="0">
              <a:effectLst/>
              <a:ea typeface="Calibri" panose="020F0502020204030204" pitchFamily="34" charset="0"/>
              <a:cs typeface="Times New Roman" panose="02020603050405020304" pitchFamily="18" charset="0"/>
            </a:endParaRPr>
          </a:p>
          <a:p>
            <a:pPr marL="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indent="0">
              <a:buNone/>
            </a:pPr>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284464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fontScale="90000"/>
          </a:bodyPr>
          <a:lstStyle/>
          <a:p>
            <a:pPr algn="ctr"/>
            <a:r>
              <a:rPr lang="en-US" sz="2600" u="sng" dirty="0"/>
              <a:t>How to track visitors- Emails</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dirty="0"/>
              <a:t>Email allows us to make past donors trackable.</a:t>
            </a:r>
          </a:p>
          <a:p>
            <a:r>
              <a:rPr lang="en-US" dirty="0">
                <a:effectLst/>
                <a:ea typeface="Calibri" panose="020F0502020204030204" pitchFamily="34" charset="0"/>
                <a:cs typeface="Times New Roman" panose="02020603050405020304" pitchFamily="18" charset="0"/>
              </a:rPr>
              <a:t>Allows us to reach out to past donors and ensure they are up to date with current fundraising campaigns. </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273442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fontScale="90000"/>
          </a:bodyPr>
          <a:lstStyle/>
          <a:p>
            <a:pPr algn="ctr"/>
            <a:r>
              <a:rPr lang="en-US" sz="2600" u="sng" dirty="0"/>
              <a:t>How to track visitors - Tracking Cookies</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dirty="0"/>
              <a:t>Requires consent from donor</a:t>
            </a:r>
            <a:r>
              <a:rPr lang="en-US" sz="1800" dirty="0">
                <a:latin typeface="Calibri" panose="020F0502020204030204" pitchFamily="34" charset="0"/>
                <a:ea typeface="Calibri" panose="020F0502020204030204" pitchFamily="34" charset="0"/>
                <a:cs typeface="Times New Roman" panose="02020603050405020304" pitchFamily="18" charset="0"/>
              </a:rPr>
              <a:t>.</a:t>
            </a:r>
          </a:p>
          <a:p>
            <a:r>
              <a:rPr lang="en-US" dirty="0">
                <a:effectLst/>
                <a:ea typeface="Calibri" panose="020F0502020204030204" pitchFamily="34" charset="0"/>
                <a:cs typeface="Times New Roman" panose="02020603050405020304" pitchFamily="18" charset="0"/>
              </a:rPr>
              <a:t>Benefits of using cookies.</a:t>
            </a:r>
          </a:p>
          <a:p>
            <a:r>
              <a:rPr lang="en-US" dirty="0">
                <a:effectLst/>
                <a:ea typeface="Calibri" panose="020F0502020204030204" pitchFamily="34" charset="0"/>
                <a:cs typeface="Times New Roman" panose="02020603050405020304" pitchFamily="18" charset="0"/>
              </a:rPr>
              <a:t>Analyze and improve donor confidence in how the organization manages the donor information. </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22530902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2"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3" name="Rectangle 14">
            <a:extLst>
              <a:ext uri="{FF2B5EF4-FFF2-40B4-BE49-F238E27FC236}">
                <a16:creationId xmlns:a16="http://schemas.microsoft.com/office/drawing/2014/main" id="{7666DE11-17E1-4DC7-B2B7-6DA2E6A9C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B52E493E-0B27-4F3C-AA01-17F0A2564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7042" y="1"/>
            <a:ext cx="7354956"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B540CC-99E9-8B56-43F1-BBC12CF41120}"/>
              </a:ext>
            </a:extLst>
          </p:cNvPr>
          <p:cNvSpPr>
            <a:spLocks noGrp="1"/>
          </p:cNvSpPr>
          <p:nvPr>
            <p:ph type="title"/>
          </p:nvPr>
        </p:nvSpPr>
        <p:spPr>
          <a:xfrm>
            <a:off x="7110766" y="1027542"/>
            <a:ext cx="3937094" cy="1216024"/>
          </a:xfrm>
        </p:spPr>
        <p:txBody>
          <a:bodyPr vert="horz" lIns="91440" tIns="45720" rIns="91440" bIns="45720" rtlCol="0" anchor="ctr">
            <a:normAutofit fontScale="90000"/>
          </a:bodyPr>
          <a:lstStyle/>
          <a:p>
            <a:pPr algn="ctr"/>
            <a:r>
              <a:rPr lang="en-US" sz="2600" u="sng" dirty="0"/>
              <a:t>How to track visitors – Contextual Websites</a:t>
            </a:r>
          </a:p>
        </p:txBody>
      </p:sp>
      <p:pic>
        <p:nvPicPr>
          <p:cNvPr id="6" name="Content Placeholder 5" descr="Background pattern&#10;&#10;Description automatically generated">
            <a:extLst>
              <a:ext uri="{FF2B5EF4-FFF2-40B4-BE49-F238E27FC236}">
                <a16:creationId xmlns:a16="http://schemas.microsoft.com/office/drawing/2014/main" id="{DD1F340B-F20B-5BF0-2E10-8E12261D5EE2}"/>
              </a:ext>
            </a:extLst>
          </p:cNvPr>
          <p:cNvPicPr>
            <a:picLocks noGrp="1" noChangeAspect="1"/>
          </p:cNvPicPr>
          <p:nvPr>
            <p:ph sz="half" idx="2"/>
          </p:nvPr>
        </p:nvPicPr>
        <p:blipFill rotWithShape="1">
          <a:blip r:embed="rId6">
            <a:extLst>
              <a:ext uri="{28A0092B-C50C-407E-A947-70E740481C1C}">
                <a14:useLocalDpi xmlns:a14="http://schemas.microsoft.com/office/drawing/2010/main" val="0"/>
              </a:ext>
            </a:extLst>
          </a:blip>
          <a:srcRect t="2545" r="1" b="1"/>
          <a:stretch/>
        </p:blipFill>
        <p:spPr>
          <a:xfrm>
            <a:off x="4" y="1"/>
            <a:ext cx="6160663" cy="6857999"/>
          </a:xfrm>
          <a:custGeom>
            <a:avLst/>
            <a:gdLst/>
            <a:ahLst/>
            <a:cxnLst/>
            <a:rect l="l" t="t" r="r" b="b"/>
            <a:pathLst>
              <a:path w="7037119" h="6857999">
                <a:moveTo>
                  <a:pt x="0" y="0"/>
                </a:moveTo>
                <a:lnTo>
                  <a:pt x="6964192" y="0"/>
                </a:lnTo>
                <a:lnTo>
                  <a:pt x="6958160" y="70714"/>
                </a:lnTo>
                <a:cubicBezTo>
                  <a:pt x="6951001" y="105084"/>
                  <a:pt x="6926062" y="125041"/>
                  <a:pt x="6922034" y="154825"/>
                </a:cubicBezTo>
                <a:cubicBezTo>
                  <a:pt x="6888738" y="184083"/>
                  <a:pt x="6875225" y="272154"/>
                  <a:pt x="6864029" y="301580"/>
                </a:cubicBezTo>
                <a:cubicBezTo>
                  <a:pt x="6850541" y="382476"/>
                  <a:pt x="6857766" y="543626"/>
                  <a:pt x="6842156" y="642469"/>
                </a:cubicBezTo>
                <a:cubicBezTo>
                  <a:pt x="6828250" y="715553"/>
                  <a:pt x="6832569" y="729947"/>
                  <a:pt x="6802087" y="818449"/>
                </a:cubicBezTo>
                <a:cubicBezTo>
                  <a:pt x="6828151" y="830541"/>
                  <a:pt x="6801214" y="859084"/>
                  <a:pt x="6798684" y="875396"/>
                </a:cubicBezTo>
                <a:cubicBezTo>
                  <a:pt x="6792414" y="895056"/>
                  <a:pt x="6762852" y="912465"/>
                  <a:pt x="6756983" y="952375"/>
                </a:cubicBezTo>
                <a:lnTo>
                  <a:pt x="6758478" y="972424"/>
                </a:lnTo>
                <a:lnTo>
                  <a:pt x="6752651" y="996407"/>
                </a:lnTo>
                <a:cubicBezTo>
                  <a:pt x="6744201" y="1040546"/>
                  <a:pt x="6736270" y="1086165"/>
                  <a:pt x="6716997" y="1091248"/>
                </a:cubicBezTo>
                <a:cubicBezTo>
                  <a:pt x="6678332" y="1122349"/>
                  <a:pt x="6707411" y="1240829"/>
                  <a:pt x="6657090" y="1307489"/>
                </a:cubicBezTo>
                <a:cubicBezTo>
                  <a:pt x="6621135" y="1444387"/>
                  <a:pt x="6524184" y="1590429"/>
                  <a:pt x="6508075" y="1709568"/>
                </a:cubicBezTo>
                <a:cubicBezTo>
                  <a:pt x="6474780" y="1738828"/>
                  <a:pt x="6473953" y="1782449"/>
                  <a:pt x="6462759" y="1811874"/>
                </a:cubicBezTo>
                <a:cubicBezTo>
                  <a:pt x="6449270" y="1892769"/>
                  <a:pt x="6399402" y="2130120"/>
                  <a:pt x="6383790" y="2228963"/>
                </a:cubicBezTo>
                <a:cubicBezTo>
                  <a:pt x="6369883" y="2302046"/>
                  <a:pt x="6399578" y="2316440"/>
                  <a:pt x="6369096" y="2404942"/>
                </a:cubicBezTo>
                <a:cubicBezTo>
                  <a:pt x="6395161" y="2417035"/>
                  <a:pt x="6368224" y="2445577"/>
                  <a:pt x="6365696" y="2461889"/>
                </a:cubicBezTo>
                <a:cubicBezTo>
                  <a:pt x="6359423" y="2481550"/>
                  <a:pt x="6329861" y="2498958"/>
                  <a:pt x="6323990" y="2538869"/>
                </a:cubicBezTo>
                <a:cubicBezTo>
                  <a:pt x="6317721" y="2603362"/>
                  <a:pt x="6317811" y="2723423"/>
                  <a:pt x="6299971" y="2852842"/>
                </a:cubicBezTo>
                <a:cubicBezTo>
                  <a:pt x="6296888" y="2889820"/>
                  <a:pt x="6314227" y="2924069"/>
                  <a:pt x="6305256" y="2965146"/>
                </a:cubicBezTo>
                <a:lnTo>
                  <a:pt x="6297430" y="3010980"/>
                </a:lnTo>
                <a:lnTo>
                  <a:pt x="6301903" y="3017531"/>
                </a:lnTo>
                <a:lnTo>
                  <a:pt x="6312288" y="3141762"/>
                </a:lnTo>
                <a:cubicBezTo>
                  <a:pt x="6310891" y="3148458"/>
                  <a:pt x="6311653" y="3156601"/>
                  <a:pt x="6317307" y="3167974"/>
                </a:cubicBezTo>
                <a:lnTo>
                  <a:pt x="6319343" y="3170223"/>
                </a:lnTo>
                <a:lnTo>
                  <a:pt x="6388791" y="3425292"/>
                </a:lnTo>
                <a:cubicBezTo>
                  <a:pt x="6411564" y="3519098"/>
                  <a:pt x="6451294" y="3670230"/>
                  <a:pt x="6473625" y="3778499"/>
                </a:cubicBezTo>
                <a:cubicBezTo>
                  <a:pt x="6461715" y="3876413"/>
                  <a:pt x="6479795" y="3911499"/>
                  <a:pt x="6488572" y="4010514"/>
                </a:cubicBezTo>
                <a:cubicBezTo>
                  <a:pt x="6537658" y="4041328"/>
                  <a:pt x="6522549" y="4094791"/>
                  <a:pt x="6542727" y="4142824"/>
                </a:cubicBezTo>
                <a:cubicBezTo>
                  <a:pt x="6562367" y="4174785"/>
                  <a:pt x="6560025" y="4194356"/>
                  <a:pt x="6574700" y="4253089"/>
                </a:cubicBezTo>
                <a:lnTo>
                  <a:pt x="6630782" y="4495230"/>
                </a:lnTo>
                <a:cubicBezTo>
                  <a:pt x="6629041" y="4518096"/>
                  <a:pt x="6642831" y="4583613"/>
                  <a:pt x="6657121" y="4592798"/>
                </a:cubicBezTo>
                <a:cubicBezTo>
                  <a:pt x="6662404" y="4605798"/>
                  <a:pt x="6661388" y="4622935"/>
                  <a:pt x="6675304" y="4625784"/>
                </a:cubicBezTo>
                <a:cubicBezTo>
                  <a:pt x="6692614" y="4632048"/>
                  <a:pt x="6678575" y="4686348"/>
                  <a:pt x="6695194" y="4674587"/>
                </a:cubicBezTo>
                <a:cubicBezTo>
                  <a:pt x="6692850" y="4684186"/>
                  <a:pt x="6692968" y="4695174"/>
                  <a:pt x="6694674" y="4706669"/>
                </a:cubicBezTo>
                <a:lnTo>
                  <a:pt x="6696125" y="4712312"/>
                </a:lnTo>
                <a:lnTo>
                  <a:pt x="6683308" y="4752491"/>
                </a:lnTo>
                <a:cubicBezTo>
                  <a:pt x="6668335" y="4814629"/>
                  <a:pt x="6667993" y="4870176"/>
                  <a:pt x="6662625" y="4924134"/>
                </a:cubicBezTo>
                <a:cubicBezTo>
                  <a:pt x="6658601" y="5004697"/>
                  <a:pt x="6700287" y="4943260"/>
                  <a:pt x="6666282" y="5049729"/>
                </a:cubicBezTo>
                <a:cubicBezTo>
                  <a:pt x="6680923" y="5057425"/>
                  <a:pt x="6681720" y="5069899"/>
                  <a:pt x="6674923" y="5092608"/>
                </a:cubicBezTo>
                <a:cubicBezTo>
                  <a:pt x="6674055" y="5131530"/>
                  <a:pt x="6710642" y="5120894"/>
                  <a:pt x="6688949" y="5164561"/>
                </a:cubicBezTo>
                <a:lnTo>
                  <a:pt x="6713476" y="5227429"/>
                </a:lnTo>
                <a:cubicBezTo>
                  <a:pt x="6707551" y="5224995"/>
                  <a:pt x="6700321" y="5279972"/>
                  <a:pt x="6699741" y="5295738"/>
                </a:cubicBezTo>
                <a:cubicBezTo>
                  <a:pt x="6701613" y="5328539"/>
                  <a:pt x="6674230" y="5338382"/>
                  <a:pt x="6698438" y="5353315"/>
                </a:cubicBezTo>
                <a:lnTo>
                  <a:pt x="6705394" y="5356747"/>
                </a:lnTo>
                <a:cubicBezTo>
                  <a:pt x="6705576" y="5359175"/>
                  <a:pt x="6705758" y="5361603"/>
                  <a:pt x="6705941" y="5364029"/>
                </a:cubicBezTo>
                <a:cubicBezTo>
                  <a:pt x="6705372" y="5367899"/>
                  <a:pt x="6703413" y="5370023"/>
                  <a:pt x="6698760" y="5369188"/>
                </a:cubicBezTo>
                <a:cubicBezTo>
                  <a:pt x="6715543" y="5400565"/>
                  <a:pt x="6682626" y="5434448"/>
                  <a:pt x="6674560" y="5465115"/>
                </a:cubicBezTo>
                <a:cubicBezTo>
                  <a:pt x="6691190" y="5489165"/>
                  <a:pt x="6702277" y="5478984"/>
                  <a:pt x="6698322" y="5543278"/>
                </a:cubicBezTo>
                <a:lnTo>
                  <a:pt x="6673987" y="5606762"/>
                </a:lnTo>
                <a:lnTo>
                  <a:pt x="6665359" y="5656986"/>
                </a:lnTo>
                <a:lnTo>
                  <a:pt x="6718420" y="5747675"/>
                </a:lnTo>
                <a:cubicBezTo>
                  <a:pt x="6736039" y="5788270"/>
                  <a:pt x="6794550" y="5740224"/>
                  <a:pt x="6786357" y="5797270"/>
                </a:cubicBezTo>
                <a:cubicBezTo>
                  <a:pt x="6803000" y="5835160"/>
                  <a:pt x="6831082" y="5856958"/>
                  <a:pt x="6834299" y="5897781"/>
                </a:cubicBezTo>
                <a:cubicBezTo>
                  <a:pt x="6850938" y="5902014"/>
                  <a:pt x="6860579" y="5910872"/>
                  <a:pt x="6848771" y="5936497"/>
                </a:cubicBezTo>
                <a:lnTo>
                  <a:pt x="6883460" y="6064046"/>
                </a:lnTo>
                <a:cubicBezTo>
                  <a:pt x="6906450" y="6070324"/>
                  <a:pt x="6870051" y="6102610"/>
                  <a:pt x="6896072" y="6107188"/>
                </a:cubicBezTo>
                <a:cubicBezTo>
                  <a:pt x="6912283" y="6129421"/>
                  <a:pt x="6963567" y="6167207"/>
                  <a:pt x="6980725" y="6197444"/>
                </a:cubicBezTo>
                <a:cubicBezTo>
                  <a:pt x="6947762" y="6297975"/>
                  <a:pt x="6995609" y="6226141"/>
                  <a:pt x="6999028" y="6288610"/>
                </a:cubicBezTo>
                <a:cubicBezTo>
                  <a:pt x="6997432" y="6346629"/>
                  <a:pt x="7058551" y="6337651"/>
                  <a:pt x="7021306" y="6426700"/>
                </a:cubicBezTo>
                <a:cubicBezTo>
                  <a:pt x="7020466" y="6447474"/>
                  <a:pt x="7026793" y="6469543"/>
                  <a:pt x="7033259" y="6489284"/>
                </a:cubicBezTo>
                <a:lnTo>
                  <a:pt x="7037119" y="6501140"/>
                </a:lnTo>
                <a:lnTo>
                  <a:pt x="7037119" y="6557754"/>
                </a:lnTo>
                <a:lnTo>
                  <a:pt x="7031649" y="6569925"/>
                </a:lnTo>
                <a:cubicBezTo>
                  <a:pt x="7023197" y="6591634"/>
                  <a:pt x="7028560" y="6588450"/>
                  <a:pt x="7011548" y="6615002"/>
                </a:cubicBezTo>
                <a:cubicBezTo>
                  <a:pt x="7016567" y="6637881"/>
                  <a:pt x="7011534" y="6732922"/>
                  <a:pt x="7021837" y="6743644"/>
                </a:cubicBezTo>
                <a:cubicBezTo>
                  <a:pt x="7023032" y="6757943"/>
                  <a:pt x="7005198" y="6842091"/>
                  <a:pt x="7006394" y="6856390"/>
                </a:cubicBezTo>
                <a:lnTo>
                  <a:pt x="7037119" y="6856494"/>
                </a:lnTo>
                <a:lnTo>
                  <a:pt x="7037119" y="6857999"/>
                </a:lnTo>
                <a:lnTo>
                  <a:pt x="0" y="6857999"/>
                </a:lnTo>
                <a:close/>
              </a:path>
            </a:pathLst>
          </a:custGeom>
        </p:spPr>
      </p:pic>
      <p:sp>
        <p:nvSpPr>
          <p:cNvPr id="3" name="Content Placeholder 2">
            <a:extLst>
              <a:ext uri="{FF2B5EF4-FFF2-40B4-BE49-F238E27FC236}">
                <a16:creationId xmlns:a16="http://schemas.microsoft.com/office/drawing/2014/main" id="{E37D5A62-E77C-083A-1484-2081EED88406}"/>
              </a:ext>
            </a:extLst>
          </p:cNvPr>
          <p:cNvSpPr>
            <a:spLocks noGrp="1"/>
          </p:cNvSpPr>
          <p:nvPr>
            <p:ph sz="half" idx="1"/>
          </p:nvPr>
        </p:nvSpPr>
        <p:spPr>
          <a:xfrm>
            <a:off x="7162799" y="2147356"/>
            <a:ext cx="3885061" cy="4107021"/>
          </a:xfrm>
        </p:spPr>
        <p:txBody>
          <a:bodyPr vert="horz" lIns="91440" tIns="45720" rIns="91440" bIns="45720" rtlCol="0">
            <a:normAutofit/>
          </a:bodyPr>
          <a:lstStyle/>
          <a:p>
            <a:endParaRPr lang="en-US" dirty="0"/>
          </a:p>
          <a:p>
            <a:r>
              <a:rPr lang="en-US" dirty="0"/>
              <a:t>Utilize websites that can help with attracting donor traffic.</a:t>
            </a:r>
          </a:p>
          <a:p>
            <a:r>
              <a:rPr lang="en-US" dirty="0"/>
              <a:t>An increase in advertising budget. </a:t>
            </a:r>
          </a:p>
          <a:p>
            <a:endParaRPr lang="en-US" dirty="0">
              <a:effectLst/>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Picture 7" descr="Arrow&#10;&#10;Description automatically generated">
            <a:extLst>
              <a:ext uri="{FF2B5EF4-FFF2-40B4-BE49-F238E27FC236}">
                <a16:creationId xmlns:a16="http://schemas.microsoft.com/office/drawing/2014/main" id="{FB9AFF93-8466-D3B2-C13C-665DE9B187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60099" y="5550154"/>
            <a:ext cx="1969669" cy="1216025"/>
          </a:xfrm>
          <a:prstGeom prst="rect">
            <a:avLst/>
          </a:prstGeom>
        </p:spPr>
      </p:pic>
    </p:spTree>
    <p:extLst>
      <p:ext uri="{BB962C8B-B14F-4D97-AF65-F5344CB8AC3E}">
        <p14:creationId xmlns:p14="http://schemas.microsoft.com/office/powerpoint/2010/main" val="756574840"/>
      </p:ext>
    </p:extLst>
  </p:cSld>
  <p:clrMapOvr>
    <a:masterClrMapping/>
  </p:clrMapOvr>
</p:sld>
</file>

<file path=ppt/theme/theme1.xml><?xml version="1.0" encoding="utf-8"?>
<a:theme xmlns:a="http://schemas.openxmlformats.org/drawingml/2006/main" name="ArchiveVTI">
  <a:themeElements>
    <a:clrScheme name="Archive">
      <a:dk1>
        <a:sysClr val="windowText" lastClr="000000"/>
      </a:dk1>
      <a:lt1>
        <a:sysClr val="window" lastClr="FFFFFF"/>
      </a:lt1>
      <a:dk2>
        <a:srgbClr val="353B3D"/>
      </a:dk2>
      <a:lt2>
        <a:srgbClr val="EEECEA"/>
      </a:lt2>
      <a:accent1>
        <a:srgbClr val="A65E5E"/>
      </a:accent1>
      <a:accent2>
        <a:srgbClr val="9D6053"/>
      </a:accent2>
      <a:accent3>
        <a:srgbClr val="968274"/>
      </a:accent3>
      <a:accent4>
        <a:srgbClr val="878079"/>
      </a:accent4>
      <a:accent5>
        <a:srgbClr val="6C737A"/>
      </a:accent5>
      <a:accent6>
        <a:srgbClr val="697777"/>
      </a:accent6>
      <a:hlink>
        <a:srgbClr val="A25872"/>
      </a:hlink>
      <a:folHlink>
        <a:srgbClr val="667A7E"/>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458</TotalTime>
  <Words>2296</Words>
  <Application>Microsoft Office PowerPoint</Application>
  <PresentationFormat>Widescreen</PresentationFormat>
  <Paragraphs>144</Paragraphs>
  <Slides>13</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Bembo</vt:lpstr>
      <vt:lpstr>Calibri</vt:lpstr>
      <vt:lpstr>Lato</vt:lpstr>
      <vt:lpstr>ArchiveVTI</vt:lpstr>
      <vt:lpstr>Tracking User Data to improve and Retain Donations</vt:lpstr>
      <vt:lpstr>Introduction</vt:lpstr>
      <vt:lpstr>What issue are we Facing?</vt:lpstr>
      <vt:lpstr>Input for resolving issue</vt:lpstr>
      <vt:lpstr>Goals for web analyst</vt:lpstr>
      <vt:lpstr>Tracking Visitors</vt:lpstr>
      <vt:lpstr>How to track visitors- Emails</vt:lpstr>
      <vt:lpstr>How to track visitors - Tracking Cookies</vt:lpstr>
      <vt:lpstr>How to track visitors – Contextual Websites</vt:lpstr>
      <vt:lpstr>Statistics Capabilities- Attracting new donors</vt:lpstr>
      <vt:lpstr>Resources for tracking</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Tracking User Data to improve and Retain Donations</dc:title>
  <dc:creator>Reni Urquiaga</dc:creator>
  <cp:lastModifiedBy>Reni Urquiaga</cp:lastModifiedBy>
  <cp:revision>2</cp:revision>
  <dcterms:created xsi:type="dcterms:W3CDTF">2022-10-29T20:32:38Z</dcterms:created>
  <dcterms:modified xsi:type="dcterms:W3CDTF">2022-10-30T04:11:14Z</dcterms:modified>
</cp:coreProperties>
</file>

<file path=docProps/thumbnail.jpeg>
</file>